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Caveat"/>
      <p:regular r:id="rId13"/>
      <p:bold r:id="rId14"/>
    </p:embeddedFont>
    <p:embeddedFont>
      <p:font typeface="Amatic SC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7" roundtripDataSignature="AMtx7mjhPAFyiuXghQABxUssi/HVqvw++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Caveat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AmaticSC-regular.fntdata"/><Relationship Id="rId14" Type="http://schemas.openxmlformats.org/officeDocument/2006/relationships/font" Target="fonts/Caveat-bold.fntdata"/><Relationship Id="rId17" Type="http://customschemas.google.com/relationships/presentationmetadata" Target="metadata"/><Relationship Id="rId16" Type="http://schemas.openxmlformats.org/officeDocument/2006/relationships/font" Target="fonts/AmaticSC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" name="Google Shape;4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c85b5bc843_0_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c85b5bc84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c85b5bc843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c85b5bc84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85b5bc843_0_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85b5bc84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85b5bc843_1_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85b5bc843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85b5bc843_0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85b5bc84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85b5bc843_0_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85b5bc843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85b5bc843_1_3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85b5bc843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rgbClr val="000000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0825" y="972913"/>
            <a:ext cx="5051951" cy="319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31"/>
          <p:cNvSpPr txBox="1"/>
          <p:nvPr>
            <p:ph type="ctrTitle"/>
          </p:nvPr>
        </p:nvSpPr>
        <p:spPr>
          <a:xfrm>
            <a:off x="2765775" y="1645750"/>
            <a:ext cx="4227000" cy="14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2"/>
          <p:cNvSpPr txBox="1"/>
          <p:nvPr>
            <p:ph type="title"/>
          </p:nvPr>
        </p:nvSpPr>
        <p:spPr>
          <a:xfrm>
            <a:off x="1411775" y="129768"/>
            <a:ext cx="727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" name="Google Shape;15;p32"/>
          <p:cNvSpPr txBox="1"/>
          <p:nvPr>
            <p:ph idx="1" type="body"/>
          </p:nvPr>
        </p:nvSpPr>
        <p:spPr>
          <a:xfrm>
            <a:off x="1412975" y="1287950"/>
            <a:ext cx="3530700" cy="32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1pPr>
            <a:lvl2pPr indent="-3683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2pPr>
            <a:lvl3pPr indent="-3683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3pPr>
            <a:lvl4pPr indent="-3683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4pPr>
            <a:lvl5pPr indent="-3683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5pPr>
            <a:lvl6pPr indent="-3683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6pPr>
            <a:lvl7pPr indent="-3683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7pPr>
            <a:lvl8pPr indent="-3683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8pPr>
            <a:lvl9pPr indent="-3683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9pPr>
          </a:lstStyle>
          <a:p/>
        </p:txBody>
      </p:sp>
      <p:sp>
        <p:nvSpPr>
          <p:cNvPr id="16" name="Google Shape;16;p32"/>
          <p:cNvSpPr txBox="1"/>
          <p:nvPr>
            <p:ph idx="2" type="body"/>
          </p:nvPr>
        </p:nvSpPr>
        <p:spPr>
          <a:xfrm>
            <a:off x="5156126" y="1287950"/>
            <a:ext cx="3530700" cy="32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1pPr>
            <a:lvl2pPr indent="-3683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2pPr>
            <a:lvl3pPr indent="-3683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3pPr>
            <a:lvl4pPr indent="-3683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4pPr>
            <a:lvl5pPr indent="-3683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5pPr>
            <a:lvl6pPr indent="-3683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6pPr>
            <a:lvl7pPr indent="-3683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7pPr>
            <a:lvl8pPr indent="-3683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8pPr>
            <a:lvl9pPr indent="-3683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9pPr>
          </a:lstStyle>
          <a:p/>
        </p:txBody>
      </p:sp>
      <p:sp>
        <p:nvSpPr>
          <p:cNvPr id="17" name="Google Shape;17;p32"/>
          <p:cNvSpPr txBox="1"/>
          <p:nvPr>
            <p:ph idx="12" type="sldNum"/>
          </p:nvPr>
        </p:nvSpPr>
        <p:spPr>
          <a:xfrm>
            <a:off x="8404384" y="2540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3"/>
          <p:cNvSpPr txBox="1"/>
          <p:nvPr>
            <p:ph idx="12" type="sldNum"/>
          </p:nvPr>
        </p:nvSpPr>
        <p:spPr>
          <a:xfrm>
            <a:off x="8404384" y="2540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4"/>
          <p:cNvSpPr txBox="1"/>
          <p:nvPr>
            <p:ph type="title"/>
          </p:nvPr>
        </p:nvSpPr>
        <p:spPr>
          <a:xfrm>
            <a:off x="1411775" y="129768"/>
            <a:ext cx="727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34"/>
          <p:cNvSpPr txBox="1"/>
          <p:nvPr>
            <p:ph idx="1" type="body"/>
          </p:nvPr>
        </p:nvSpPr>
        <p:spPr>
          <a:xfrm>
            <a:off x="1411775" y="1287956"/>
            <a:ext cx="7273800" cy="3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1pPr>
            <a:lvl2pPr indent="-3683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2pPr>
            <a:lvl3pPr indent="-3683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3pPr>
            <a:lvl4pPr indent="-3683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4pPr>
            <a:lvl5pPr indent="-3683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5pPr>
            <a:lvl6pPr indent="-3683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6pPr>
            <a:lvl7pPr indent="-3683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7pPr>
            <a:lvl8pPr indent="-3683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8pPr>
            <a:lvl9pPr indent="-3683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9pPr>
          </a:lstStyle>
          <a:p/>
        </p:txBody>
      </p:sp>
      <p:sp>
        <p:nvSpPr>
          <p:cNvPr id="23" name="Google Shape;23;p34"/>
          <p:cNvSpPr txBox="1"/>
          <p:nvPr>
            <p:ph idx="12" type="sldNum"/>
          </p:nvPr>
        </p:nvSpPr>
        <p:spPr>
          <a:xfrm>
            <a:off x="8404384" y="2540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5"/>
          <p:cNvSpPr txBox="1"/>
          <p:nvPr>
            <p:ph type="ctrTitle"/>
          </p:nvPr>
        </p:nvSpPr>
        <p:spPr>
          <a:xfrm>
            <a:off x="1519100" y="1142662"/>
            <a:ext cx="69390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6" name="Google Shape;26;p35"/>
          <p:cNvSpPr txBox="1"/>
          <p:nvPr>
            <p:ph idx="1" type="subTitle"/>
          </p:nvPr>
        </p:nvSpPr>
        <p:spPr>
          <a:xfrm>
            <a:off x="1519100" y="2279990"/>
            <a:ext cx="69390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6"/>
          <p:cNvSpPr txBox="1"/>
          <p:nvPr>
            <p:ph idx="1" type="body"/>
          </p:nvPr>
        </p:nvSpPr>
        <p:spPr>
          <a:xfrm>
            <a:off x="1387000" y="1933200"/>
            <a:ext cx="62415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5016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Char char="•"/>
              <a:defRPr sz="4300"/>
            </a:lvl1pPr>
            <a:lvl2pPr indent="-50165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Char char="•"/>
              <a:defRPr sz="4300"/>
            </a:lvl2pPr>
            <a:lvl3pPr indent="-5016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Char char="•"/>
              <a:defRPr sz="4300"/>
            </a:lvl3pPr>
            <a:lvl4pPr indent="-5016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Char char="•"/>
              <a:defRPr sz="4300"/>
            </a:lvl4pPr>
            <a:lvl5pPr indent="-5016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Char char="•"/>
              <a:defRPr sz="4300"/>
            </a:lvl5pPr>
            <a:lvl6pPr indent="-50165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Char char="•"/>
              <a:defRPr sz="4300"/>
            </a:lvl6pPr>
            <a:lvl7pPr indent="-50165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Char char="•"/>
              <a:defRPr sz="4300"/>
            </a:lvl7pPr>
            <a:lvl8pPr indent="-50165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Char char="•"/>
              <a:defRPr sz="4300"/>
            </a:lvl8pPr>
            <a:lvl9pPr indent="-50165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Char char="•"/>
              <a:defRPr sz="4300"/>
            </a:lvl9pPr>
          </a:lstStyle>
          <a:p/>
        </p:txBody>
      </p:sp>
      <p:sp>
        <p:nvSpPr>
          <p:cNvPr id="29" name="Google Shape;29;p36"/>
          <p:cNvSpPr txBox="1"/>
          <p:nvPr>
            <p:ph idx="12" type="sldNum"/>
          </p:nvPr>
        </p:nvSpPr>
        <p:spPr>
          <a:xfrm>
            <a:off x="8404384" y="2540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7"/>
          <p:cNvSpPr txBox="1"/>
          <p:nvPr>
            <p:ph type="title"/>
          </p:nvPr>
        </p:nvSpPr>
        <p:spPr>
          <a:xfrm>
            <a:off x="1411775" y="129768"/>
            <a:ext cx="727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2" name="Google Shape;32;p37"/>
          <p:cNvSpPr txBox="1"/>
          <p:nvPr>
            <p:ph idx="1" type="body"/>
          </p:nvPr>
        </p:nvSpPr>
        <p:spPr>
          <a:xfrm>
            <a:off x="1411775" y="1287950"/>
            <a:ext cx="2238000" cy="36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1pPr>
            <a:lvl2pPr indent="-3683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2pPr>
            <a:lvl3pPr indent="-3683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3pPr>
            <a:lvl4pPr indent="-3683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4pPr>
            <a:lvl5pPr indent="-3683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5pPr>
            <a:lvl6pPr indent="-3683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6pPr>
            <a:lvl7pPr indent="-3683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7pPr>
            <a:lvl8pPr indent="-3683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8pPr>
            <a:lvl9pPr indent="-3683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9pPr>
          </a:lstStyle>
          <a:p/>
        </p:txBody>
      </p:sp>
      <p:sp>
        <p:nvSpPr>
          <p:cNvPr id="33" name="Google Shape;33;p37"/>
          <p:cNvSpPr txBox="1"/>
          <p:nvPr>
            <p:ph idx="2" type="body"/>
          </p:nvPr>
        </p:nvSpPr>
        <p:spPr>
          <a:xfrm>
            <a:off x="3929671" y="1287950"/>
            <a:ext cx="2238000" cy="36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1pPr>
            <a:lvl2pPr indent="-3683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2pPr>
            <a:lvl3pPr indent="-3683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3pPr>
            <a:lvl4pPr indent="-3683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4pPr>
            <a:lvl5pPr indent="-3683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5pPr>
            <a:lvl6pPr indent="-3683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6pPr>
            <a:lvl7pPr indent="-3683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7pPr>
            <a:lvl8pPr indent="-3683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8pPr>
            <a:lvl9pPr indent="-3683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9pPr>
          </a:lstStyle>
          <a:p/>
        </p:txBody>
      </p:sp>
      <p:sp>
        <p:nvSpPr>
          <p:cNvPr id="34" name="Google Shape;34;p37"/>
          <p:cNvSpPr txBox="1"/>
          <p:nvPr>
            <p:ph idx="3" type="body"/>
          </p:nvPr>
        </p:nvSpPr>
        <p:spPr>
          <a:xfrm>
            <a:off x="6447566" y="1287950"/>
            <a:ext cx="2238000" cy="36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1pPr>
            <a:lvl2pPr indent="-3683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2pPr>
            <a:lvl3pPr indent="-3683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3pPr>
            <a:lvl4pPr indent="-3683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4pPr>
            <a:lvl5pPr indent="-3683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5pPr>
            <a:lvl6pPr indent="-3683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6pPr>
            <a:lvl7pPr indent="-3683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7pPr>
            <a:lvl8pPr indent="-3683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8pPr>
            <a:lvl9pPr indent="-3683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9pPr>
          </a:lstStyle>
          <a:p/>
        </p:txBody>
      </p:sp>
      <p:sp>
        <p:nvSpPr>
          <p:cNvPr id="35" name="Google Shape;35;p37"/>
          <p:cNvSpPr txBox="1"/>
          <p:nvPr>
            <p:ph idx="12" type="sldNum"/>
          </p:nvPr>
        </p:nvSpPr>
        <p:spPr>
          <a:xfrm>
            <a:off x="8404384" y="2540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8"/>
          <p:cNvSpPr txBox="1"/>
          <p:nvPr>
            <p:ph type="title"/>
          </p:nvPr>
        </p:nvSpPr>
        <p:spPr>
          <a:xfrm>
            <a:off x="1411775" y="129768"/>
            <a:ext cx="727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8" name="Google Shape;38;p38"/>
          <p:cNvSpPr txBox="1"/>
          <p:nvPr>
            <p:ph idx="12" type="sldNum"/>
          </p:nvPr>
        </p:nvSpPr>
        <p:spPr>
          <a:xfrm>
            <a:off x="8404384" y="2540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9"/>
          <p:cNvSpPr txBox="1"/>
          <p:nvPr>
            <p:ph idx="1" type="body"/>
          </p:nvPr>
        </p:nvSpPr>
        <p:spPr>
          <a:xfrm>
            <a:off x="1411775" y="4270412"/>
            <a:ext cx="72750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41" name="Google Shape;41;p39"/>
          <p:cNvSpPr txBox="1"/>
          <p:nvPr>
            <p:ph idx="12" type="sldNum"/>
          </p:nvPr>
        </p:nvSpPr>
        <p:spPr>
          <a:xfrm>
            <a:off x="8404384" y="2540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9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0"/>
          <p:cNvSpPr txBox="1"/>
          <p:nvPr>
            <p:ph type="title"/>
          </p:nvPr>
        </p:nvSpPr>
        <p:spPr>
          <a:xfrm>
            <a:off x="1411775" y="129768"/>
            <a:ext cx="727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b="1" i="0" sz="32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b="1" i="0" sz="32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b="1" i="0" sz="32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b="1" i="0" sz="32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b="1" i="0" sz="32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b="1" i="0" sz="32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b="1" i="0" sz="32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b="1" i="0" sz="32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b="1" i="0" sz="3200" u="none" cap="none" strike="noStrik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30"/>
          <p:cNvSpPr txBox="1"/>
          <p:nvPr>
            <p:ph idx="1" type="body"/>
          </p:nvPr>
        </p:nvSpPr>
        <p:spPr>
          <a:xfrm>
            <a:off x="1411775" y="1287956"/>
            <a:ext cx="7273800" cy="32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b="0" i="0" sz="2200" u="none" cap="none" strike="noStrike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b="0" i="0" sz="2200" u="none" cap="none" strike="noStrike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b="0" i="0" sz="2200" u="none" cap="none" strike="noStrike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b="0" i="0" sz="2200" u="none" cap="none" strike="noStrike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b="0" i="0" sz="2200" u="none" cap="none" strike="noStrike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b="0" i="0" sz="2200" u="none" cap="none" strike="noStrike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b="0" i="0" sz="2200" u="none" cap="none" strike="noStrike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b="0" i="0" sz="2200" u="none" cap="none" strike="noStrike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b="0" i="0" sz="2200" u="none" cap="none" strike="noStrike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/>
        </p:txBody>
      </p:sp>
      <p:sp>
        <p:nvSpPr>
          <p:cNvPr id="8" name="Google Shape;8;p30"/>
          <p:cNvSpPr txBox="1"/>
          <p:nvPr>
            <p:ph idx="12" type="sldNum"/>
          </p:nvPr>
        </p:nvSpPr>
        <p:spPr>
          <a:xfrm>
            <a:off x="8404384" y="2540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hyperlink" Target="http://drive.google.com/file/d/1B7--lzyth3ZCTeYdoG_7BHYOKgpO-NkQ/view" TargetMode="External"/><Relationship Id="rId6" Type="http://schemas.openxmlformats.org/officeDocument/2006/relationships/image" Target="../media/image1.png"/><Relationship Id="rId7" Type="http://schemas.openxmlformats.org/officeDocument/2006/relationships/hyperlink" Target="http://drive.google.com/file/d/1XG22kUFjj6EQS6aeVWjp-TcIQ7pAuULZ/view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cVBmkeqmbWEkL-niOqAxxQfYtTszWzNZ/view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rae.es/sites/default/files/Ortografia_Esencial_0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"/>
          <p:cNvSpPr txBox="1"/>
          <p:nvPr>
            <p:ph type="ctrTitle"/>
          </p:nvPr>
        </p:nvSpPr>
        <p:spPr>
          <a:xfrm>
            <a:off x="2765775" y="1645750"/>
            <a:ext cx="4227000" cy="14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Uso de la y, ll, r, rr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4000"/>
              <a:t>REglas de ortografía</a:t>
            </a:r>
            <a:endParaRPr sz="4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c85b5bc843_0_36"/>
          <p:cNvSpPr txBox="1"/>
          <p:nvPr/>
        </p:nvSpPr>
        <p:spPr>
          <a:xfrm>
            <a:off x="476525" y="445025"/>
            <a:ext cx="8355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800">
                <a:solidFill>
                  <a:srgbClr val="000000"/>
                </a:solidFill>
              </a:rPr>
              <a:t>y</a:t>
            </a:r>
            <a:r>
              <a:rPr lang="en" sz="2800">
                <a:solidFill>
                  <a:srgbClr val="000000"/>
                </a:solidFill>
              </a:rPr>
              <a:t> o </a:t>
            </a:r>
            <a:r>
              <a:rPr i="1" lang="en" sz="2800">
                <a:solidFill>
                  <a:srgbClr val="000000"/>
                </a:solidFill>
              </a:rPr>
              <a:t>ll</a:t>
            </a:r>
            <a:endParaRPr i="1" sz="2800">
              <a:solidFill>
                <a:srgbClr val="000000"/>
              </a:solidFill>
            </a:endParaRPr>
          </a:p>
        </p:txBody>
      </p:sp>
      <p:sp>
        <p:nvSpPr>
          <p:cNvPr id="52" name="Google Shape;52;gc85b5bc843_0_36"/>
          <p:cNvSpPr txBox="1"/>
          <p:nvPr/>
        </p:nvSpPr>
        <p:spPr>
          <a:xfrm>
            <a:off x="476525" y="1152475"/>
            <a:ext cx="5356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95959"/>
                </a:solidFill>
              </a:rPr>
              <a:t>La letra </a:t>
            </a:r>
            <a:r>
              <a:rPr i="1" lang="en" sz="1800">
                <a:solidFill>
                  <a:srgbClr val="595959"/>
                </a:solidFill>
              </a:rPr>
              <a:t>y</a:t>
            </a:r>
            <a:r>
              <a:rPr lang="en" sz="1800">
                <a:solidFill>
                  <a:srgbClr val="595959"/>
                </a:solidFill>
              </a:rPr>
              <a:t> puede representar dos sonidos:</a:t>
            </a:r>
            <a:endParaRPr sz="1800">
              <a:solidFill>
                <a:srgbClr val="595959"/>
              </a:solidFill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Sonido vocálico equivalente a la </a:t>
            </a:r>
            <a:r>
              <a:rPr i="1" lang="en" sz="1800">
                <a:solidFill>
                  <a:srgbClr val="595959"/>
                </a:solidFill>
              </a:rPr>
              <a:t>i</a:t>
            </a:r>
            <a:endParaRPr sz="1800">
              <a:solidFill>
                <a:srgbClr val="595959"/>
              </a:solidFill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Sonido consonántico palatal sonoro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95959"/>
                </a:solidFill>
              </a:rPr>
              <a:t>El dígrafo </a:t>
            </a:r>
            <a:r>
              <a:rPr i="1" lang="en" sz="1800">
                <a:solidFill>
                  <a:srgbClr val="595959"/>
                </a:solidFill>
              </a:rPr>
              <a:t>ll </a:t>
            </a:r>
            <a:r>
              <a:rPr lang="en" sz="1800">
                <a:solidFill>
                  <a:srgbClr val="595959"/>
                </a:solidFill>
              </a:rPr>
              <a:t>tiene el sonido lateral palatal sonoro. </a:t>
            </a:r>
            <a:endParaRPr sz="1800">
              <a:solidFill>
                <a:srgbClr val="595959"/>
              </a:solidFill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En muchos territorios tiene el mismo sonido consonante que la </a:t>
            </a:r>
            <a:r>
              <a:rPr i="1" lang="en" sz="1800">
                <a:solidFill>
                  <a:srgbClr val="595959"/>
                </a:solidFill>
              </a:rPr>
              <a:t>y</a:t>
            </a:r>
            <a:r>
              <a:rPr lang="en" sz="1800">
                <a:solidFill>
                  <a:srgbClr val="595959"/>
                </a:solidFill>
              </a:rPr>
              <a:t>: </a:t>
            </a:r>
            <a:r>
              <a:rPr b="1" lang="en" sz="1800">
                <a:solidFill>
                  <a:srgbClr val="595959"/>
                </a:solidFill>
              </a:rPr>
              <a:t>yeísmo</a:t>
            </a:r>
            <a:r>
              <a:rPr lang="en" sz="1800">
                <a:solidFill>
                  <a:srgbClr val="595959"/>
                </a:solidFill>
              </a:rPr>
              <a:t>. </a:t>
            </a:r>
            <a:endParaRPr sz="1800">
              <a:solidFill>
                <a:srgbClr val="595959"/>
              </a:solidFill>
            </a:endParaRPr>
          </a:p>
        </p:txBody>
      </p:sp>
      <p:pic>
        <p:nvPicPr>
          <p:cNvPr id="53" name="Google Shape;53;gc85b5bc843_0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1713" y="927000"/>
            <a:ext cx="1215450" cy="16468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dk1">
                <a:alpha val="60000"/>
              </a:schemeClr>
            </a:outerShdw>
          </a:effectLst>
        </p:spPr>
      </p:pic>
      <p:sp>
        <p:nvSpPr>
          <p:cNvPr id="54" name="Google Shape;54;gc85b5bc843_0_36"/>
          <p:cNvSpPr txBox="1"/>
          <p:nvPr/>
        </p:nvSpPr>
        <p:spPr>
          <a:xfrm>
            <a:off x="7409100" y="1519575"/>
            <a:ext cx="1173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595959"/>
                </a:solidFill>
              </a:rPr>
              <a:t>Rey, muy</a:t>
            </a:r>
            <a:endParaRPr/>
          </a:p>
        </p:txBody>
      </p:sp>
      <p:sp>
        <p:nvSpPr>
          <p:cNvPr id="55" name="Google Shape;55;gc85b5bc843_0_36"/>
          <p:cNvSpPr txBox="1"/>
          <p:nvPr/>
        </p:nvSpPr>
        <p:spPr>
          <a:xfrm>
            <a:off x="7409100" y="3331375"/>
            <a:ext cx="134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595959"/>
                </a:solidFill>
              </a:rPr>
              <a:t>Llave, calle </a:t>
            </a:r>
            <a:endParaRPr/>
          </a:p>
        </p:txBody>
      </p:sp>
      <p:pic>
        <p:nvPicPr>
          <p:cNvPr id="56" name="Google Shape;56;gc85b5bc843_0_36"/>
          <p:cNvPicPr preferRelativeResize="0"/>
          <p:nvPr/>
        </p:nvPicPr>
        <p:blipFill rotWithShape="1">
          <a:blip r:embed="rId4">
            <a:alphaModFix/>
          </a:blip>
          <a:srcRect b="0" l="8488" r="15308" t="0"/>
          <a:stretch/>
        </p:blipFill>
        <p:spPr>
          <a:xfrm rot="5400000">
            <a:off x="5716275" y="2984100"/>
            <a:ext cx="1566301" cy="115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gc85b5bc843_0_36" title="Palatal_lateral_approximant.ogg.mp3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10200" y="3502075"/>
            <a:ext cx="269825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gc85b5bc843_0_36" title="Voiced_palatal_fricative.ogg.mp3">
            <a:hlinkClick r:id="rId7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10200" y="1749475"/>
            <a:ext cx="269825" cy="26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85b5bc843_0_0"/>
          <p:cNvSpPr txBox="1"/>
          <p:nvPr/>
        </p:nvSpPr>
        <p:spPr>
          <a:xfrm>
            <a:off x="484200" y="445025"/>
            <a:ext cx="8348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00000"/>
                </a:solidFill>
              </a:rPr>
              <a:t>Reglas sobre el uso de la </a:t>
            </a:r>
            <a:r>
              <a:rPr i="1" lang="en" sz="2800">
                <a:solidFill>
                  <a:srgbClr val="000000"/>
                </a:solidFill>
              </a:rPr>
              <a:t>ll</a:t>
            </a:r>
            <a:endParaRPr i="1" sz="2800">
              <a:solidFill>
                <a:srgbClr val="000000"/>
              </a:solidFill>
            </a:endParaRPr>
          </a:p>
        </p:txBody>
      </p:sp>
      <p:sp>
        <p:nvSpPr>
          <p:cNvPr id="64" name="Google Shape;64;gc85b5bc843_0_0"/>
          <p:cNvSpPr txBox="1"/>
          <p:nvPr/>
        </p:nvSpPr>
        <p:spPr>
          <a:xfrm>
            <a:off x="484100" y="1152475"/>
            <a:ext cx="8348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Palabras de uso general terminadas en </a:t>
            </a:r>
            <a:r>
              <a:rPr i="1" lang="en" sz="1800">
                <a:solidFill>
                  <a:srgbClr val="595959"/>
                </a:solidFill>
              </a:rPr>
              <a:t>-illa </a:t>
            </a:r>
            <a:r>
              <a:rPr lang="en" sz="1800">
                <a:solidFill>
                  <a:srgbClr val="595959"/>
                </a:solidFill>
              </a:rPr>
              <a:t>e </a:t>
            </a:r>
            <a:r>
              <a:rPr i="1" lang="en" sz="1800">
                <a:solidFill>
                  <a:srgbClr val="595959"/>
                </a:solidFill>
              </a:rPr>
              <a:t>-illo</a:t>
            </a:r>
            <a:r>
              <a:rPr lang="en" sz="1800">
                <a:solidFill>
                  <a:srgbClr val="595959"/>
                </a:solidFill>
              </a:rPr>
              <a:t>: </a:t>
            </a:r>
            <a:r>
              <a:rPr b="1" lang="en" sz="1800" u="sng">
                <a:solidFill>
                  <a:srgbClr val="595959"/>
                </a:solidFill>
              </a:rPr>
              <a:t>costilla</a:t>
            </a:r>
            <a:r>
              <a:rPr lang="en" sz="1800">
                <a:solidFill>
                  <a:srgbClr val="595959"/>
                </a:solidFill>
              </a:rPr>
              <a:t>, </a:t>
            </a:r>
            <a:r>
              <a:rPr b="1" lang="en" sz="1800" u="sng">
                <a:solidFill>
                  <a:srgbClr val="595959"/>
                </a:solidFill>
              </a:rPr>
              <a:t>cigarrillo</a:t>
            </a:r>
            <a:r>
              <a:rPr lang="en" sz="1800">
                <a:solidFill>
                  <a:srgbClr val="595959"/>
                </a:solidFill>
              </a:rPr>
              <a:t>.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La mayor parte de los verbos terminados en -illar, -ullar y -ullir: </a:t>
            </a:r>
            <a:r>
              <a:rPr b="1" lang="en" sz="1800" u="sng">
                <a:solidFill>
                  <a:srgbClr val="595959"/>
                </a:solidFill>
              </a:rPr>
              <a:t>acribillar, apabullar, escabullir</a:t>
            </a:r>
            <a:r>
              <a:rPr lang="en" sz="1800">
                <a:solidFill>
                  <a:srgbClr val="595959"/>
                </a:solidFill>
              </a:rPr>
              <a:t>.</a:t>
            </a:r>
            <a:r>
              <a:rPr b="1" lang="en" sz="1800" u="sng">
                <a:solidFill>
                  <a:srgbClr val="595959"/>
                </a:solidFill>
              </a:rPr>
              <a:t>  </a:t>
            </a:r>
            <a:endParaRPr b="1" sz="1800" u="sng">
              <a:solidFill>
                <a:srgbClr val="595959"/>
              </a:solidFill>
            </a:endParaRPr>
          </a:p>
        </p:txBody>
      </p:sp>
      <p:pic>
        <p:nvPicPr>
          <p:cNvPr id="65" name="Google Shape;65;gc85b5bc843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8213" y="2318050"/>
            <a:ext cx="3510525" cy="21063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</p:pic>
      <p:pic>
        <p:nvPicPr>
          <p:cNvPr id="66" name="Google Shape;66;gc85b5bc843_0_0"/>
          <p:cNvPicPr preferRelativeResize="0"/>
          <p:nvPr/>
        </p:nvPicPr>
        <p:blipFill rotWithShape="1">
          <a:blip r:embed="rId4">
            <a:alphaModFix/>
          </a:blip>
          <a:srcRect b="7663" l="0" r="0" t="0"/>
          <a:stretch/>
        </p:blipFill>
        <p:spPr>
          <a:xfrm>
            <a:off x="5916795" y="2318050"/>
            <a:ext cx="2158993" cy="21063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85b5bc843_0_9"/>
          <p:cNvSpPr txBox="1"/>
          <p:nvPr/>
        </p:nvSpPr>
        <p:spPr>
          <a:xfrm>
            <a:off x="506700" y="445025"/>
            <a:ext cx="832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00000"/>
                </a:solidFill>
              </a:rPr>
              <a:t>Reglas sobre el uso de la </a:t>
            </a:r>
            <a:r>
              <a:rPr i="1" lang="en" sz="2800">
                <a:solidFill>
                  <a:srgbClr val="000000"/>
                </a:solidFill>
              </a:rPr>
              <a:t>y</a:t>
            </a:r>
            <a:endParaRPr i="1" sz="2800">
              <a:solidFill>
                <a:srgbClr val="000000"/>
              </a:solidFill>
            </a:endParaRPr>
          </a:p>
        </p:txBody>
      </p:sp>
      <p:sp>
        <p:nvSpPr>
          <p:cNvPr id="72" name="Google Shape;72;gc85b5bc843_0_9"/>
          <p:cNvSpPr txBox="1"/>
          <p:nvPr/>
        </p:nvSpPr>
        <p:spPr>
          <a:xfrm>
            <a:off x="506775" y="1152475"/>
            <a:ext cx="6202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Palabras que terminan con el sonido correspondiente a </a:t>
            </a:r>
            <a:r>
              <a:rPr i="1" lang="en" sz="1800">
                <a:solidFill>
                  <a:srgbClr val="595959"/>
                </a:solidFill>
              </a:rPr>
              <a:t>i</a:t>
            </a:r>
            <a:r>
              <a:rPr lang="en" sz="1800">
                <a:solidFill>
                  <a:srgbClr val="595959"/>
                </a:solidFill>
              </a:rPr>
              <a:t> precedido de una vocal con la que forma </a:t>
            </a:r>
            <a:r>
              <a:rPr lang="en" sz="1800">
                <a:solidFill>
                  <a:srgbClr val="595959"/>
                </a:solidFill>
              </a:rPr>
              <a:t>diptongo</a:t>
            </a:r>
            <a:r>
              <a:rPr lang="en" sz="1800">
                <a:solidFill>
                  <a:srgbClr val="595959"/>
                </a:solidFill>
              </a:rPr>
              <a:t>, o tres con las que forma triptongo: </a:t>
            </a:r>
            <a:r>
              <a:rPr b="1" lang="en" sz="1800" u="sng">
                <a:solidFill>
                  <a:srgbClr val="595959"/>
                </a:solidFill>
              </a:rPr>
              <a:t>estoy, Uruguay</a:t>
            </a:r>
            <a:r>
              <a:rPr lang="en" sz="1800">
                <a:solidFill>
                  <a:srgbClr val="595959"/>
                </a:solidFill>
              </a:rPr>
              <a:t>.  </a:t>
            </a:r>
            <a:endParaRPr sz="1800">
              <a:solidFill>
                <a:srgbClr val="595959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○"/>
            </a:pPr>
            <a:r>
              <a:rPr lang="en" sz="1800">
                <a:solidFill>
                  <a:srgbClr val="595959"/>
                </a:solidFill>
              </a:rPr>
              <a:t>Excepciones: </a:t>
            </a:r>
            <a:r>
              <a:rPr b="1" lang="en" sz="1800" u="sng">
                <a:solidFill>
                  <a:srgbClr val="595959"/>
                </a:solidFill>
              </a:rPr>
              <a:t>sahauraui, bonsái</a:t>
            </a:r>
            <a:r>
              <a:rPr lang="en" sz="1800">
                <a:solidFill>
                  <a:srgbClr val="595959"/>
                </a:solidFill>
              </a:rPr>
              <a:t>. </a:t>
            </a:r>
            <a:br>
              <a:rPr lang="en" sz="1800">
                <a:solidFill>
                  <a:srgbClr val="595959"/>
                </a:solidFill>
              </a:rPr>
            </a:b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Conjunción copulativa.</a:t>
            </a:r>
            <a:endParaRPr sz="1800">
              <a:solidFill>
                <a:srgbClr val="595959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○"/>
            </a:pPr>
            <a:r>
              <a:rPr lang="en" sz="1800">
                <a:solidFill>
                  <a:srgbClr val="595959"/>
                </a:solidFill>
              </a:rPr>
              <a:t>Se transforma en </a:t>
            </a:r>
            <a:r>
              <a:rPr i="1" lang="en" sz="1800">
                <a:solidFill>
                  <a:srgbClr val="595959"/>
                </a:solidFill>
              </a:rPr>
              <a:t>e</a:t>
            </a:r>
            <a:r>
              <a:rPr lang="en" sz="1800">
                <a:solidFill>
                  <a:srgbClr val="595959"/>
                </a:solidFill>
              </a:rPr>
              <a:t> si empieza con sonido vocálico </a:t>
            </a:r>
            <a:r>
              <a:rPr i="1" lang="en" sz="1800">
                <a:solidFill>
                  <a:srgbClr val="595959"/>
                </a:solidFill>
              </a:rPr>
              <a:t>i</a:t>
            </a:r>
            <a:r>
              <a:rPr lang="en" sz="1800">
                <a:solidFill>
                  <a:srgbClr val="595959"/>
                </a:solidFill>
              </a:rPr>
              <a:t>: </a:t>
            </a:r>
            <a:r>
              <a:rPr b="1" lang="en" sz="1800" u="sng">
                <a:solidFill>
                  <a:srgbClr val="595959"/>
                </a:solidFill>
              </a:rPr>
              <a:t>templos e iglesias</a:t>
            </a:r>
            <a:r>
              <a:rPr lang="en" sz="1800">
                <a:solidFill>
                  <a:srgbClr val="595959"/>
                </a:solidFill>
              </a:rPr>
              <a:t>. Excepción si la </a:t>
            </a:r>
            <a:r>
              <a:rPr i="1" lang="en" sz="1800">
                <a:solidFill>
                  <a:srgbClr val="595959"/>
                </a:solidFill>
              </a:rPr>
              <a:t>i</a:t>
            </a:r>
            <a:r>
              <a:rPr lang="en" sz="1800">
                <a:solidFill>
                  <a:srgbClr val="595959"/>
                </a:solidFill>
              </a:rPr>
              <a:t> forma diptongo: </a:t>
            </a:r>
            <a:r>
              <a:rPr b="1" lang="en" sz="1800" u="sng">
                <a:solidFill>
                  <a:srgbClr val="595959"/>
                </a:solidFill>
              </a:rPr>
              <a:t>nieve y hielo</a:t>
            </a:r>
            <a:r>
              <a:rPr lang="en" sz="1800">
                <a:solidFill>
                  <a:srgbClr val="595959"/>
                </a:solidFill>
              </a:rPr>
              <a:t>.</a:t>
            </a:r>
            <a:endParaRPr sz="1800">
              <a:solidFill>
                <a:srgbClr val="595959"/>
              </a:solidFill>
            </a:endParaRPr>
          </a:p>
        </p:txBody>
      </p:sp>
      <p:pic>
        <p:nvPicPr>
          <p:cNvPr id="73" name="Google Shape;73;gc85b5bc843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4650" y="1197850"/>
            <a:ext cx="2087649" cy="13917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</p:pic>
      <p:pic>
        <p:nvPicPr>
          <p:cNvPr id="74" name="Google Shape;74;gc85b5bc843_0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3825" y="2890800"/>
            <a:ext cx="2089302" cy="1391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85b5bc843_1_9"/>
          <p:cNvSpPr txBox="1"/>
          <p:nvPr/>
        </p:nvSpPr>
        <p:spPr>
          <a:xfrm>
            <a:off x="537050" y="445025"/>
            <a:ext cx="8295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00000"/>
                </a:solidFill>
              </a:rPr>
              <a:t>Reglas sobre el uso de la </a:t>
            </a:r>
            <a:r>
              <a:rPr i="1" lang="en" sz="2800">
                <a:solidFill>
                  <a:srgbClr val="000000"/>
                </a:solidFill>
              </a:rPr>
              <a:t>y</a:t>
            </a:r>
            <a:endParaRPr i="1" sz="2800">
              <a:solidFill>
                <a:srgbClr val="000000"/>
              </a:solidFill>
            </a:endParaRPr>
          </a:p>
        </p:txBody>
      </p:sp>
      <p:sp>
        <p:nvSpPr>
          <p:cNvPr id="80" name="Google Shape;80;gc85b5bc843_1_9"/>
          <p:cNvSpPr txBox="1"/>
          <p:nvPr/>
        </p:nvSpPr>
        <p:spPr>
          <a:xfrm>
            <a:off x="537050" y="1152475"/>
            <a:ext cx="8295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3432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Char char="●"/>
            </a:pPr>
            <a:r>
              <a:rPr lang="en" sz="1800">
                <a:solidFill>
                  <a:srgbClr val="595959"/>
                </a:solidFill>
              </a:rPr>
              <a:t>Palabras con sonido palatal sonoro ante vocal, especialmente:</a:t>
            </a:r>
            <a:br>
              <a:rPr lang="en" sz="1800">
                <a:solidFill>
                  <a:srgbClr val="595959"/>
                </a:solidFill>
              </a:rPr>
            </a:br>
            <a:endParaRPr sz="1800">
              <a:solidFill>
                <a:srgbClr val="595959"/>
              </a:solidFill>
            </a:endParaRPr>
          </a:p>
          <a:p>
            <a:pPr indent="-334327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Char char="○"/>
            </a:pPr>
            <a:r>
              <a:rPr lang="en" sz="1800">
                <a:solidFill>
                  <a:srgbClr val="595959"/>
                </a:solidFill>
              </a:rPr>
              <a:t>Sigue a prefijos </a:t>
            </a:r>
            <a:r>
              <a:rPr i="1" lang="en" sz="1800">
                <a:solidFill>
                  <a:srgbClr val="595959"/>
                </a:solidFill>
              </a:rPr>
              <a:t>ad-, dis- </a:t>
            </a:r>
            <a:r>
              <a:rPr lang="en" sz="1800">
                <a:solidFill>
                  <a:srgbClr val="595959"/>
                </a:solidFill>
              </a:rPr>
              <a:t>y</a:t>
            </a:r>
            <a:r>
              <a:rPr i="1" lang="en" sz="1800">
                <a:solidFill>
                  <a:srgbClr val="595959"/>
                </a:solidFill>
              </a:rPr>
              <a:t> sub-</a:t>
            </a:r>
            <a:r>
              <a:rPr lang="en" sz="1800">
                <a:solidFill>
                  <a:srgbClr val="595959"/>
                </a:solidFill>
              </a:rPr>
              <a:t>: </a:t>
            </a:r>
            <a:r>
              <a:rPr b="1" lang="en" sz="1800" u="sng">
                <a:solidFill>
                  <a:srgbClr val="595959"/>
                </a:solidFill>
              </a:rPr>
              <a:t>adyacente, disyuntivo, subyacer</a:t>
            </a:r>
            <a:r>
              <a:rPr lang="en" sz="1800">
                <a:solidFill>
                  <a:srgbClr val="595959"/>
                </a:solidFill>
              </a:rPr>
              <a:t>.</a:t>
            </a:r>
            <a:br>
              <a:rPr lang="en" sz="1800">
                <a:solidFill>
                  <a:srgbClr val="595959"/>
                </a:solidFill>
              </a:rPr>
            </a:br>
            <a:endParaRPr sz="1800">
              <a:solidFill>
                <a:srgbClr val="595959"/>
              </a:solidFill>
            </a:endParaRPr>
          </a:p>
          <a:p>
            <a:pPr indent="-334327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Char char="○"/>
            </a:pPr>
            <a:r>
              <a:rPr b="1" lang="en" sz="1800">
                <a:solidFill>
                  <a:srgbClr val="595959"/>
                </a:solidFill>
              </a:rPr>
              <a:t>Algunas </a:t>
            </a:r>
            <a:r>
              <a:rPr lang="en" sz="1800">
                <a:solidFill>
                  <a:srgbClr val="595959"/>
                </a:solidFill>
              </a:rPr>
              <a:t>formas de los verbos </a:t>
            </a:r>
            <a:r>
              <a:rPr i="1" lang="en" sz="1800">
                <a:solidFill>
                  <a:srgbClr val="595959"/>
                </a:solidFill>
              </a:rPr>
              <a:t>caer, creer, leer, poseer, proveer, sobreseer</a:t>
            </a:r>
            <a:r>
              <a:rPr lang="en" sz="1800">
                <a:solidFill>
                  <a:srgbClr val="595959"/>
                </a:solidFill>
              </a:rPr>
              <a:t>; y de los verbos acabados en </a:t>
            </a:r>
            <a:r>
              <a:rPr i="1" lang="en" sz="1800">
                <a:solidFill>
                  <a:srgbClr val="595959"/>
                </a:solidFill>
              </a:rPr>
              <a:t>-oír, -uir</a:t>
            </a:r>
            <a:r>
              <a:rPr lang="en" sz="1800">
                <a:solidFill>
                  <a:srgbClr val="595959"/>
                </a:solidFill>
              </a:rPr>
              <a:t>: </a:t>
            </a:r>
            <a:r>
              <a:rPr b="1" lang="en" sz="1800" u="sng">
                <a:solidFill>
                  <a:srgbClr val="595959"/>
                </a:solidFill>
              </a:rPr>
              <a:t>cayeran, leyendo, oyó, concluir</a:t>
            </a:r>
            <a:r>
              <a:rPr lang="en" sz="1800">
                <a:solidFill>
                  <a:srgbClr val="595959"/>
                </a:solidFill>
              </a:rPr>
              <a:t>. </a:t>
            </a:r>
            <a:br>
              <a:rPr lang="en" sz="1800">
                <a:solidFill>
                  <a:srgbClr val="595959"/>
                </a:solidFill>
              </a:rPr>
            </a:br>
            <a:endParaRPr sz="1800">
              <a:solidFill>
                <a:srgbClr val="595959"/>
              </a:solidFill>
            </a:endParaRPr>
          </a:p>
          <a:p>
            <a:pPr indent="-334327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Char char="○"/>
            </a:pPr>
            <a:r>
              <a:rPr lang="en" sz="1800">
                <a:solidFill>
                  <a:srgbClr val="595959"/>
                </a:solidFill>
              </a:rPr>
              <a:t>Las palabras que contienen la sílaba </a:t>
            </a:r>
            <a:r>
              <a:rPr i="1" lang="en" sz="1800">
                <a:solidFill>
                  <a:srgbClr val="595959"/>
                </a:solidFill>
              </a:rPr>
              <a:t>-yec-</a:t>
            </a:r>
            <a:r>
              <a:rPr lang="en" sz="1800">
                <a:solidFill>
                  <a:srgbClr val="595959"/>
                </a:solidFill>
              </a:rPr>
              <a:t>: </a:t>
            </a:r>
            <a:r>
              <a:rPr b="1" lang="en" sz="1800" u="sng">
                <a:solidFill>
                  <a:srgbClr val="595959"/>
                </a:solidFill>
              </a:rPr>
              <a:t>trayecto, inyectar</a:t>
            </a:r>
            <a:r>
              <a:rPr lang="en" sz="1800">
                <a:solidFill>
                  <a:srgbClr val="595959"/>
                </a:solidFill>
              </a:rPr>
              <a:t>.</a:t>
            </a:r>
            <a:br>
              <a:rPr lang="en" sz="1800">
                <a:solidFill>
                  <a:srgbClr val="595959"/>
                </a:solidFill>
              </a:rPr>
            </a:br>
            <a:endParaRPr sz="1800">
              <a:solidFill>
                <a:srgbClr val="595959"/>
              </a:solidFill>
            </a:endParaRPr>
          </a:p>
          <a:p>
            <a:pPr indent="-334327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Char char="○"/>
            </a:pPr>
            <a:r>
              <a:rPr lang="en" sz="1800">
                <a:solidFill>
                  <a:srgbClr val="595959"/>
                </a:solidFill>
              </a:rPr>
              <a:t>Plurales de los nombres terminados en </a:t>
            </a:r>
            <a:r>
              <a:rPr i="1" lang="en" sz="1800">
                <a:solidFill>
                  <a:srgbClr val="595959"/>
                </a:solidFill>
              </a:rPr>
              <a:t>y</a:t>
            </a:r>
            <a:r>
              <a:rPr lang="en" sz="1800">
                <a:solidFill>
                  <a:srgbClr val="595959"/>
                </a:solidFill>
              </a:rPr>
              <a:t>: </a:t>
            </a:r>
            <a:r>
              <a:rPr b="1" lang="en" sz="1800" u="sng">
                <a:solidFill>
                  <a:srgbClr val="595959"/>
                </a:solidFill>
              </a:rPr>
              <a:t>reyes</a:t>
            </a:r>
            <a:r>
              <a:rPr lang="en" sz="1800">
                <a:solidFill>
                  <a:srgbClr val="595959"/>
                </a:solidFill>
              </a:rPr>
              <a:t>.</a:t>
            </a:r>
            <a:br>
              <a:rPr lang="en" sz="1800">
                <a:solidFill>
                  <a:srgbClr val="595959"/>
                </a:solidFill>
              </a:rPr>
            </a:br>
            <a:endParaRPr sz="1800">
              <a:solidFill>
                <a:srgbClr val="595959"/>
              </a:solidFill>
            </a:endParaRPr>
          </a:p>
          <a:p>
            <a:pPr indent="-334327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Char char="○"/>
            </a:pPr>
            <a:r>
              <a:rPr lang="en" sz="1800">
                <a:solidFill>
                  <a:srgbClr val="595959"/>
                </a:solidFill>
              </a:rPr>
              <a:t>Gerundio del verbo </a:t>
            </a:r>
            <a:r>
              <a:rPr i="1" lang="en" sz="1800">
                <a:solidFill>
                  <a:srgbClr val="595959"/>
                </a:solidFill>
              </a:rPr>
              <a:t>ir</a:t>
            </a:r>
            <a:r>
              <a:rPr lang="en" sz="1800">
                <a:solidFill>
                  <a:srgbClr val="595959"/>
                </a:solidFill>
              </a:rPr>
              <a:t>: </a:t>
            </a:r>
            <a:r>
              <a:rPr b="1" lang="en" sz="1800" u="sng">
                <a:solidFill>
                  <a:srgbClr val="595959"/>
                </a:solidFill>
              </a:rPr>
              <a:t>yendo</a:t>
            </a:r>
            <a:r>
              <a:rPr lang="en" sz="1800">
                <a:solidFill>
                  <a:srgbClr val="595959"/>
                </a:solidFill>
              </a:rPr>
              <a:t>.  </a:t>
            </a:r>
            <a:endParaRPr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85b5bc843_0_18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800">
                <a:solidFill>
                  <a:srgbClr val="000000"/>
                </a:solidFill>
              </a:rPr>
              <a:t>r</a:t>
            </a:r>
            <a:r>
              <a:rPr lang="en" sz="2800">
                <a:solidFill>
                  <a:srgbClr val="000000"/>
                </a:solidFill>
              </a:rPr>
              <a:t> o </a:t>
            </a:r>
            <a:r>
              <a:rPr i="1" lang="en" sz="2800">
                <a:solidFill>
                  <a:srgbClr val="000000"/>
                </a:solidFill>
              </a:rPr>
              <a:t>rr</a:t>
            </a:r>
            <a:r>
              <a:rPr lang="en" sz="2800">
                <a:solidFill>
                  <a:srgbClr val="000000"/>
                </a:solidFill>
              </a:rPr>
              <a:t> </a:t>
            </a:r>
            <a:endParaRPr sz="2800">
              <a:solidFill>
                <a:srgbClr val="000000"/>
              </a:solidFill>
            </a:endParaRPr>
          </a:p>
        </p:txBody>
      </p:sp>
      <p:sp>
        <p:nvSpPr>
          <p:cNvPr id="86" name="Google Shape;86;gc85b5bc843_0_18"/>
          <p:cNvSpPr txBox="1"/>
          <p:nvPr/>
        </p:nvSpPr>
        <p:spPr>
          <a:xfrm>
            <a:off x="311700" y="12596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95959"/>
                </a:solidFill>
              </a:rPr>
              <a:t>El dígrafo </a:t>
            </a:r>
            <a:r>
              <a:rPr b="1" i="1" lang="en" sz="1800" u="sng">
                <a:solidFill>
                  <a:srgbClr val="595959"/>
                </a:solidFill>
              </a:rPr>
              <a:t>rr</a:t>
            </a:r>
            <a:r>
              <a:rPr i="1" lang="en" sz="1800">
                <a:solidFill>
                  <a:srgbClr val="595959"/>
                </a:solidFill>
              </a:rPr>
              <a:t> </a:t>
            </a:r>
            <a:r>
              <a:rPr lang="en" sz="1800">
                <a:solidFill>
                  <a:srgbClr val="595959"/>
                </a:solidFill>
              </a:rPr>
              <a:t>representa un sonido vibrante fuerte entre vocales:			</a:t>
            </a:r>
            <a:r>
              <a:rPr b="1" i="1" lang="en" sz="1800">
                <a:solidFill>
                  <a:srgbClr val="595959"/>
                </a:solidFill>
              </a:rPr>
              <a:t>arriba, ferrocarril, arriba</a:t>
            </a:r>
            <a:endParaRPr b="1" i="1"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595959"/>
                </a:solidFill>
              </a:rPr>
              <a:t>Este mismo sonido se representa con una sola </a:t>
            </a:r>
            <a:r>
              <a:rPr i="1" lang="en" sz="1800">
                <a:solidFill>
                  <a:srgbClr val="595959"/>
                </a:solidFill>
              </a:rPr>
              <a:t>r </a:t>
            </a:r>
            <a:r>
              <a:rPr lang="en" sz="1800">
                <a:solidFill>
                  <a:srgbClr val="595959"/>
                </a:solidFill>
              </a:rPr>
              <a:t>al inicio de una palabra, o cuando va después de </a:t>
            </a:r>
            <a:r>
              <a:rPr b="1" i="1" lang="en" sz="1800" u="sng">
                <a:solidFill>
                  <a:srgbClr val="595959"/>
                </a:solidFill>
              </a:rPr>
              <a:t>l, n</a:t>
            </a:r>
            <a:r>
              <a:rPr i="1" lang="en" sz="1800">
                <a:solidFill>
                  <a:srgbClr val="595959"/>
                </a:solidFill>
              </a:rPr>
              <a:t> </a:t>
            </a:r>
            <a:r>
              <a:rPr lang="en" sz="1800">
                <a:solidFill>
                  <a:srgbClr val="595959"/>
                </a:solidFill>
              </a:rPr>
              <a:t>o</a:t>
            </a:r>
            <a:r>
              <a:rPr i="1" lang="en" sz="1800">
                <a:solidFill>
                  <a:srgbClr val="595959"/>
                </a:solidFill>
              </a:rPr>
              <a:t> </a:t>
            </a:r>
            <a:r>
              <a:rPr b="1" i="1" lang="en" sz="1800" u="sng">
                <a:solidFill>
                  <a:srgbClr val="595959"/>
                </a:solidFill>
              </a:rPr>
              <a:t>s</a:t>
            </a:r>
            <a:r>
              <a:rPr lang="en" sz="1800">
                <a:solidFill>
                  <a:srgbClr val="595959"/>
                </a:solidFill>
              </a:rPr>
              <a:t>:                                                                               </a:t>
            </a:r>
            <a:r>
              <a:rPr b="1" i="1" lang="en" sz="1800">
                <a:solidFill>
                  <a:srgbClr val="595959"/>
                </a:solidFill>
              </a:rPr>
              <a:t>alrededor, Enrique, Israel, rápido</a:t>
            </a:r>
            <a:endParaRPr b="1" i="1" sz="1800">
              <a:solidFill>
                <a:srgbClr val="595959"/>
              </a:solidFill>
            </a:endParaRPr>
          </a:p>
        </p:txBody>
      </p:sp>
      <p:pic>
        <p:nvPicPr>
          <p:cNvPr id="87" name="Google Shape;87;gc85b5bc843_0_18" title="y2mate.com - Trabalenguas 07 Erre con erre cigarro Pronunciación de la RR Con subtítulos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9675" y="3258350"/>
            <a:ext cx="1037925" cy="1037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pic>
      <p:pic>
        <p:nvPicPr>
          <p:cNvPr id="88" name="Google Shape;88;gc85b5bc843_0_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82925" y="127238"/>
            <a:ext cx="2128725" cy="120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85b5bc843_0_27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00000"/>
                </a:solidFill>
              </a:rPr>
              <a:t>Reglas sobre el uso de la </a:t>
            </a:r>
            <a:r>
              <a:rPr i="1" lang="en" sz="2800">
                <a:solidFill>
                  <a:srgbClr val="000000"/>
                </a:solidFill>
              </a:rPr>
              <a:t>rr</a:t>
            </a:r>
            <a:endParaRPr i="1" sz="2800">
              <a:solidFill>
                <a:srgbClr val="000000"/>
              </a:solidFill>
            </a:endParaRPr>
          </a:p>
        </p:txBody>
      </p:sp>
      <p:sp>
        <p:nvSpPr>
          <p:cNvPr id="94" name="Google Shape;94;gc85b5bc843_0_27"/>
          <p:cNvSpPr txBox="1"/>
          <p:nvPr/>
        </p:nvSpPr>
        <p:spPr>
          <a:xfrm>
            <a:off x="311700" y="12101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95959"/>
                </a:solidFill>
              </a:rPr>
              <a:t>	Se escribe con </a:t>
            </a:r>
            <a:r>
              <a:rPr i="1" lang="en" sz="1800">
                <a:solidFill>
                  <a:srgbClr val="595959"/>
                </a:solidFill>
              </a:rPr>
              <a:t>rr </a:t>
            </a:r>
            <a:r>
              <a:rPr lang="en" sz="1800">
                <a:solidFill>
                  <a:srgbClr val="595959"/>
                </a:solidFill>
              </a:rPr>
              <a:t>dos tipos de palabras:</a:t>
            </a:r>
            <a:endParaRPr sz="1800">
              <a:solidFill>
                <a:srgbClr val="595959"/>
              </a:solidFill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Palabras con sonido vibrante, entre dos vocales:</a:t>
            </a:r>
            <a:endParaRPr sz="1800">
              <a:solidFill>
                <a:srgbClr val="595959"/>
              </a:solidFill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○"/>
            </a:pPr>
            <a:r>
              <a:rPr i="1" lang="en" sz="1800">
                <a:solidFill>
                  <a:srgbClr val="595959"/>
                </a:solidFill>
              </a:rPr>
              <a:t>Cerrar, arrollar, barra</a:t>
            </a:r>
            <a:endParaRPr i="1"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595959"/>
              </a:solidFill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Palabras con prefijo o compuestas, en las que la segunda palabra empieza con r:</a:t>
            </a:r>
            <a:endParaRPr sz="1800">
              <a:solidFill>
                <a:srgbClr val="595959"/>
              </a:solidFill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○"/>
            </a:pPr>
            <a:r>
              <a:rPr i="1" lang="en" sz="1800">
                <a:solidFill>
                  <a:srgbClr val="595959"/>
                </a:solidFill>
              </a:rPr>
              <a:t>retrato -&gt; autorretrato, rector -&gt; vicerrector</a:t>
            </a:r>
            <a:endParaRPr i="1" sz="1800">
              <a:solidFill>
                <a:srgbClr val="595959"/>
              </a:solidFill>
            </a:endParaRPr>
          </a:p>
        </p:txBody>
      </p:sp>
      <p:pic>
        <p:nvPicPr>
          <p:cNvPr id="95" name="Google Shape;95;gc85b5bc843_0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4725" y="1210167"/>
            <a:ext cx="1947576" cy="146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85b5bc843_1_31"/>
          <p:cNvSpPr txBox="1"/>
          <p:nvPr/>
        </p:nvSpPr>
        <p:spPr>
          <a:xfrm>
            <a:off x="485675" y="4525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Bibliografía de consulta</a:t>
            </a:r>
            <a:endParaRPr i="1" sz="2800">
              <a:solidFill>
                <a:srgbClr val="000000"/>
              </a:solidFill>
            </a:endParaRPr>
          </a:p>
        </p:txBody>
      </p:sp>
      <p:sp>
        <p:nvSpPr>
          <p:cNvPr id="101" name="Google Shape;101;gc85b5bc843_1_31"/>
          <p:cNvSpPr txBox="1"/>
          <p:nvPr/>
        </p:nvSpPr>
        <p:spPr>
          <a:xfrm>
            <a:off x="311700" y="12101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Ortografía esencial. RAE. pp. 5,6. Disponible en: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https://www.rae.es/sites/default/files/Ortografia_Esencial_0.pdf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i="1"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Kate template">
  <a:themeElements>
    <a:clrScheme name="Custom 347">
      <a:dk1>
        <a:srgbClr val="1C4587"/>
      </a:dk1>
      <a:lt1>
        <a:srgbClr val="FFFFFF"/>
      </a:lt1>
      <a:dk2>
        <a:srgbClr val="606A7C"/>
      </a:dk2>
      <a:lt2>
        <a:srgbClr val="D3DAE2"/>
      </a:lt2>
      <a:accent1>
        <a:srgbClr val="1C4587"/>
      </a:accent1>
      <a:accent2>
        <a:srgbClr val="6CC2DC"/>
      </a:accent2>
      <a:accent3>
        <a:srgbClr val="B4E04F"/>
      </a:accent3>
      <a:accent4>
        <a:srgbClr val="FFD453"/>
      </a:accent4>
      <a:accent5>
        <a:srgbClr val="EE973B"/>
      </a:accent5>
      <a:accent6>
        <a:srgbClr val="F74848"/>
      </a:accent6>
      <a:hlink>
        <a:srgbClr val="1C4587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